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96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Kanit Light" panose="020B0604020202020204" charset="-34"/>
      <p:regular r:id="rId13"/>
    </p:embeddedFont>
    <p:embeddedFont>
      <p:font typeface="Martel Sans" panose="020B0604020202020204" charset="0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2645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99937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25587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85460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6564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0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6347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71944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3889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22519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40561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3235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88901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3905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1171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1781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1184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38959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6356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34137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39215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62334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53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  <p:sldLayoutId id="2147483976" r:id="rId12"/>
    <p:sldLayoutId id="2147483977" r:id="rId13"/>
    <p:sldLayoutId id="2147483978" r:id="rId14"/>
    <p:sldLayoutId id="2147483979" r:id="rId15"/>
    <p:sldLayoutId id="2147483980" r:id="rId16"/>
    <p:sldLayoutId id="2147483981" r:id="rId17"/>
    <p:sldLayoutId id="2147483982" r:id="rId18"/>
    <p:sldLayoutId id="2147483983" r:id="rId19"/>
    <p:sldLayoutId id="2147483984" r:id="rId20"/>
    <p:sldLayoutId id="2147483985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urodh0011/BREAST-CANCER-DETECTIO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3428"/>
            <a:ext cx="76139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CU6051NI Artificial Intelligence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12933"/>
            <a:ext cx="715232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Breast Cancer Detection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4200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Student: Anurodh Prasain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381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London Met ID: 23047512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561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Submitted To: Mr. Alish KC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742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Due Date: December 17, 2025</a:t>
            </a:r>
            <a:endParaRPr lang="en-US" sz="1750" dirty="0"/>
          </a:p>
        </p:txBody>
      </p:sp>
      <p:pic>
        <p:nvPicPr>
          <p:cNvPr id="8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892284"/>
            <a:ext cx="2520910" cy="62376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28442" y="311825"/>
            <a:ext cx="1519714" cy="213003"/>
          </a:xfrm>
          <a:prstGeom prst="roundRect">
            <a:avLst>
              <a:gd name="adj" fmla="val 17890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796427" y="345758"/>
            <a:ext cx="1383744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CONCLUSION &amp; FUTURE WORK</a:t>
            </a:r>
            <a:endParaRPr lang="en-US" sz="700" dirty="0"/>
          </a:p>
        </p:txBody>
      </p:sp>
      <p:sp>
        <p:nvSpPr>
          <p:cNvPr id="4" name="Text 2"/>
          <p:cNvSpPr/>
          <p:nvPr/>
        </p:nvSpPr>
        <p:spPr>
          <a:xfrm>
            <a:off x="3728442" y="570190"/>
            <a:ext cx="56498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Future of Breast Cancer Diagnosis with AI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728442" y="1094542"/>
            <a:ext cx="717339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Our analysis confirms that machine learning algorithms are highly effective in breast cancer diagnosis. The Logistic Regression model (Trial 2: C=0.01) stands out as the most reliable and clinically safe option.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728442" y="1641634"/>
            <a:ext cx="229659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0.9825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4167902" y="215753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Accuracy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3728442" y="2402681"/>
            <a:ext cx="229659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Logistic Regression (Trial 2)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6166723" y="1641634"/>
            <a:ext cx="2296716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0.9767</a:t>
            </a:r>
            <a:endParaRPr lang="en-US" sz="2900" dirty="0"/>
          </a:p>
        </p:txBody>
      </p:sp>
      <p:sp>
        <p:nvSpPr>
          <p:cNvPr id="10" name="Text 8"/>
          <p:cNvSpPr/>
          <p:nvPr/>
        </p:nvSpPr>
        <p:spPr>
          <a:xfrm>
            <a:off x="6606302" y="215753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Recall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6166723" y="2402681"/>
            <a:ext cx="22967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Logistic Regression (Trial 2)</a:t>
            </a:r>
            <a:endParaRPr lang="en-US" sz="850" dirty="0"/>
          </a:p>
        </p:txBody>
      </p:sp>
      <p:sp>
        <p:nvSpPr>
          <p:cNvPr id="12" name="Text 10"/>
          <p:cNvSpPr/>
          <p:nvPr/>
        </p:nvSpPr>
        <p:spPr>
          <a:xfrm>
            <a:off x="8605123" y="1641634"/>
            <a:ext cx="2296716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9044702" y="215753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False Negatives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8605123" y="2402681"/>
            <a:ext cx="22967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Logistic Regression (Trial 2)</a:t>
            </a:r>
            <a:endParaRPr lang="en-US" sz="850" dirty="0"/>
          </a:p>
        </p:txBody>
      </p:sp>
      <p:sp>
        <p:nvSpPr>
          <p:cNvPr id="15" name="Text 13"/>
          <p:cNvSpPr/>
          <p:nvPr/>
        </p:nvSpPr>
        <p:spPr>
          <a:xfrm>
            <a:off x="3728442" y="2824996"/>
            <a:ext cx="1726287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Final Recommendation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3728442" y="3150989"/>
            <a:ext cx="3448288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Logistic Regression model (C=0.01, solver=liblinear) is recommended for its superior recall, minimal false negatives, high accuracy, and interpretability. It aligns with the ethical imperative of healthcare AI by prioritizing patient safety and providing reliable diagnostic assistance.</a:t>
            </a:r>
            <a:endParaRPr lang="en-US" sz="8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442" y="4185761"/>
            <a:ext cx="3448288" cy="3448288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7461052" y="2824996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Future Work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7461052" y="3150989"/>
            <a:ext cx="344828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Future steps include full application of models in Python, exploring advanced algorithms like Random Forests and deep learning, and integrating the system into real-time clinical environments. Further research into feature selection and dimensionality reduction will optimize performance and computational efficiency.</a:t>
            </a:r>
            <a:endParaRPr lang="en-US" sz="850" dirty="0"/>
          </a:p>
        </p:txBody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052" y="4367213"/>
            <a:ext cx="3448288" cy="34482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083379" y="1145262"/>
            <a:ext cx="1273135" cy="320397"/>
          </a:xfrm>
          <a:prstGeom prst="roundRect">
            <a:avLst>
              <a:gd name="adj" fmla="val 17890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6185654" y="1196340"/>
            <a:ext cx="1068586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INTRODUCTION</a:t>
            </a: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6083379" y="1533882"/>
            <a:ext cx="6727627" cy="533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AI &amp; Machine Learning in Healthcare</a:t>
            </a:r>
            <a:endParaRPr lang="en-US" sz="3350" dirty="0"/>
          </a:p>
        </p:txBody>
      </p:sp>
      <p:sp>
        <p:nvSpPr>
          <p:cNvPr id="6" name="Text 3"/>
          <p:cNvSpPr/>
          <p:nvPr/>
        </p:nvSpPr>
        <p:spPr>
          <a:xfrm>
            <a:off x="6083379" y="2322790"/>
            <a:ext cx="7950041" cy="818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Artificial Intelligence (AI) provides computers with human-like capabilities to learn, reason, and analyze data. Machine Learning (ML), a subdivision of AI, enables algorithms to learn from data and make predictions without explicit programming.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6083379" y="3589139"/>
            <a:ext cx="3889772" cy="1807250"/>
          </a:xfrm>
          <a:prstGeom prst="roundRect">
            <a:avLst>
              <a:gd name="adj" fmla="val 6072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6083379" y="3566279"/>
            <a:ext cx="3889772" cy="91440"/>
          </a:xfrm>
          <a:prstGeom prst="roundRect">
            <a:avLst>
              <a:gd name="adj" fmla="val 78357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7772400" y="3333274"/>
            <a:ext cx="511731" cy="511731"/>
          </a:xfrm>
          <a:prstGeom prst="roundRect">
            <a:avLst>
              <a:gd name="adj" fmla="val 178688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925872" y="3461147"/>
            <a:ext cx="204668" cy="255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276737" y="4015621"/>
            <a:ext cx="2132409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Supervised Learning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276737" y="4384358"/>
            <a:ext cx="3503057" cy="818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Trains models to predict correct outputs based on labeled data, used for classification or regression.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10143649" y="3589139"/>
            <a:ext cx="3889772" cy="1807250"/>
          </a:xfrm>
          <a:prstGeom prst="roundRect">
            <a:avLst>
              <a:gd name="adj" fmla="val 6072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10143649" y="3566279"/>
            <a:ext cx="3889772" cy="91440"/>
          </a:xfrm>
          <a:prstGeom prst="roundRect">
            <a:avLst>
              <a:gd name="adj" fmla="val 78357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11832669" y="3333274"/>
            <a:ext cx="511731" cy="511731"/>
          </a:xfrm>
          <a:prstGeom prst="roundRect">
            <a:avLst>
              <a:gd name="adj" fmla="val 178688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11986141" y="3461147"/>
            <a:ext cx="204668" cy="255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0337006" y="4015621"/>
            <a:ext cx="2154674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Unsupervised Learning</a:t>
            </a:r>
            <a:endParaRPr lang="en-US" sz="1650" dirty="0"/>
          </a:p>
        </p:txBody>
      </p:sp>
      <p:sp>
        <p:nvSpPr>
          <p:cNvPr id="18" name="Text 15"/>
          <p:cNvSpPr/>
          <p:nvPr/>
        </p:nvSpPr>
        <p:spPr>
          <a:xfrm>
            <a:off x="10337006" y="4384358"/>
            <a:ext cx="3503057" cy="818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Identifies patterns and dependencies in unlabeled data without external ground truth.</a:t>
            </a:r>
            <a:endParaRPr lang="en-US" sz="1300" dirty="0"/>
          </a:p>
        </p:txBody>
      </p:sp>
      <p:sp>
        <p:nvSpPr>
          <p:cNvPr id="19" name="Shape 16"/>
          <p:cNvSpPr/>
          <p:nvPr/>
        </p:nvSpPr>
        <p:spPr>
          <a:xfrm>
            <a:off x="6083379" y="5822752"/>
            <a:ext cx="7950041" cy="1261467"/>
          </a:xfrm>
          <a:prstGeom prst="roundRect">
            <a:avLst>
              <a:gd name="adj" fmla="val 869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7"/>
          <p:cNvSpPr/>
          <p:nvPr/>
        </p:nvSpPr>
        <p:spPr>
          <a:xfrm>
            <a:off x="6083379" y="5799892"/>
            <a:ext cx="7950041" cy="91440"/>
          </a:xfrm>
          <a:prstGeom prst="roundRect">
            <a:avLst>
              <a:gd name="adj" fmla="val 78357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9802535" y="5566886"/>
            <a:ext cx="511731" cy="511731"/>
          </a:xfrm>
          <a:prstGeom prst="roundRect">
            <a:avLst>
              <a:gd name="adj" fmla="val 178688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9956006" y="5694759"/>
            <a:ext cx="204668" cy="255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276737" y="6249233"/>
            <a:ext cx="2242661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Reinforcement Learning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6276737" y="6617970"/>
            <a:ext cx="7563326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Trains models to make decisions that maximize rewards in dynamic environments.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63628" y="849630"/>
            <a:ext cx="1641038" cy="363617"/>
          </a:xfrm>
          <a:prstGeom prst="roundRect">
            <a:avLst>
              <a:gd name="adj" fmla="val 17881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6279713" y="907613"/>
            <a:ext cx="1408867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PROBLEM DOMAIN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163628" y="1290638"/>
            <a:ext cx="7789545" cy="1209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Breast Cancer Diagnosis: A Critical Challenge</a:t>
            </a:r>
            <a:endParaRPr lang="en-US" sz="3800" dirty="0"/>
          </a:p>
        </p:txBody>
      </p:sp>
      <p:sp>
        <p:nvSpPr>
          <p:cNvPr id="6" name="Text 3"/>
          <p:cNvSpPr/>
          <p:nvPr/>
        </p:nvSpPr>
        <p:spPr>
          <a:xfrm>
            <a:off x="6163628" y="2789992"/>
            <a:ext cx="7789545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Breast cancer is a leading cause of death among women globally. Early diagnosis significantly improves survival rates and reduces healthcare costs. Machine learning offers a powerful tool to aid clinical decision-making by identifying diagnostic patterns from patient data and medical images.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63628" y="4245888"/>
            <a:ext cx="7789545" cy="1470303"/>
          </a:xfrm>
          <a:prstGeom prst="roundRect">
            <a:avLst>
              <a:gd name="adj" fmla="val 5528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379964" y="4462224"/>
            <a:ext cx="241875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Traditional Methods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379964" y="4880729"/>
            <a:ext cx="7356872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Biopsy, mammography, and histopathological analysis are time-consuming, resource-intensive, and prone to human variability.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63628" y="5909667"/>
            <a:ext cx="7789545" cy="1470303"/>
          </a:xfrm>
          <a:prstGeom prst="roundRect">
            <a:avLst>
              <a:gd name="adj" fmla="val 5528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379964" y="6126004"/>
            <a:ext cx="241875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ML Promise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379964" y="6544508"/>
            <a:ext cx="7356872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Supervised learning frameworks like Logistic Regression, KNN, and Decision Trees classify tumors based on features like cell size, texture, and morphology.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630912"/>
            <a:ext cx="2143244" cy="426244"/>
          </a:xfrm>
          <a:prstGeom prst="roundRect">
            <a:avLst>
              <a:gd name="adj" fmla="val 17880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929878" y="698897"/>
            <a:ext cx="187106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PROJECT OBJECTIVES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147882"/>
            <a:ext cx="113146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Developing an AI-Powered Diagnostic System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19682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This project aims to leverage supervised machine learning to enhance breast cancer diagnosis. We will explore and compare various algorithms to identify the most effective model for this critical task.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17777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3532823"/>
            <a:ext cx="4196358" cy="3048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93790" y="3707130"/>
            <a:ext cx="37274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Understand ML Fundamentals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4197548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Grasp supervised machine learning classification principles.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216962" y="317777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16962" y="3532823"/>
            <a:ext cx="4196358" cy="3048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216962" y="3707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Implement Algorithms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216962" y="419754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Apply Logistic Regression, KNN, and Decision Tree classifiers to the dataset.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640133" y="317777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3532823"/>
            <a:ext cx="4196358" cy="3048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640133" y="3707130"/>
            <a:ext cx="41601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Measure &amp; Compare Performance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640133" y="4197548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Evaluate algorithms using relevant metrics to determine efficacy.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568309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6038136"/>
            <a:ext cx="6407944" cy="3048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793790" y="62124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Identify Best Model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93790" y="670286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Determine which model offers the most accurate breast cancer prediction.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428548" y="568309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548" y="6038136"/>
            <a:ext cx="6407944" cy="3048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428548" y="6212443"/>
            <a:ext cx="31609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Prove Practical Relevance</a:t>
            </a:r>
            <a:endParaRPr lang="en-US" sz="2200" dirty="0"/>
          </a:p>
        </p:txBody>
      </p:sp>
      <p:sp>
        <p:nvSpPr>
          <p:cNvPr id="25" name="Text 23"/>
          <p:cNvSpPr/>
          <p:nvPr/>
        </p:nvSpPr>
        <p:spPr>
          <a:xfrm>
            <a:off x="7428548" y="670286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Demonstrate the utility of supervised learning in medical decision support.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745575" y="484584"/>
            <a:ext cx="1730335" cy="330756"/>
          </a:xfrm>
          <a:prstGeom prst="roundRect">
            <a:avLst>
              <a:gd name="adj" fmla="val 17891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1851184" y="537329"/>
            <a:ext cx="1519118" cy="225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PROPOSED SOLUTION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1745575" y="885706"/>
            <a:ext cx="7428428" cy="550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Smart Breast Cancer Diagnosis System</a:t>
            </a:r>
            <a:endParaRPr lang="en-US" sz="3450" dirty="0"/>
          </a:p>
        </p:txBody>
      </p:sp>
      <p:sp>
        <p:nvSpPr>
          <p:cNvPr id="5" name="Text 3"/>
          <p:cNvSpPr/>
          <p:nvPr/>
        </p:nvSpPr>
        <p:spPr>
          <a:xfrm>
            <a:off x="1745575" y="1700093"/>
            <a:ext cx="11139130" cy="563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Our proposed system uses supervised machine learning to categorize tumors as malignant or benign based on medical imaging data. This systematic approach ensures robust and reliable predictions.</a:t>
            </a:r>
            <a:endParaRPr lang="en-US" sz="13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575" y="2461617"/>
            <a:ext cx="880467" cy="105668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802136" y="2637711"/>
            <a:ext cx="3198138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Acquisition &amp; Preprocessing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2802136" y="3018473"/>
            <a:ext cx="10082570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Clean data, remove irrelevant attributes, handle missing values, and normalize features.</a:t>
            </a:r>
            <a:endParaRPr lang="en-US" sz="13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575" y="3518297"/>
            <a:ext cx="880467" cy="10566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802136" y="3694390"/>
            <a:ext cx="2201347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Splitting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2802136" y="4075152"/>
            <a:ext cx="10082570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Divide data into training and testing sets for model development and validation.</a:t>
            </a:r>
            <a:endParaRPr lang="en-US" sz="13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5575" y="4574977"/>
            <a:ext cx="880467" cy="10566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2802136" y="4751070"/>
            <a:ext cx="2201347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Model Training</a:t>
            </a:r>
            <a:endParaRPr lang="en-US" sz="1700" dirty="0"/>
          </a:p>
        </p:txBody>
      </p:sp>
      <p:sp>
        <p:nvSpPr>
          <p:cNvPr id="14" name="Text 9"/>
          <p:cNvSpPr/>
          <p:nvPr/>
        </p:nvSpPr>
        <p:spPr>
          <a:xfrm>
            <a:off x="2802136" y="5131832"/>
            <a:ext cx="10082570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Train Logistic Regression, Decision Tree, and KNN classifiers.</a:t>
            </a:r>
            <a:endParaRPr lang="en-US" sz="135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5575" y="5631656"/>
            <a:ext cx="880467" cy="105668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2802136" y="5807750"/>
            <a:ext cx="2306360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Performance Evaluation</a:t>
            </a:r>
            <a:endParaRPr lang="en-US" sz="1700" dirty="0"/>
          </a:p>
        </p:txBody>
      </p:sp>
      <p:sp>
        <p:nvSpPr>
          <p:cNvPr id="17" name="Text 11"/>
          <p:cNvSpPr/>
          <p:nvPr/>
        </p:nvSpPr>
        <p:spPr>
          <a:xfrm>
            <a:off x="2802136" y="6188512"/>
            <a:ext cx="10082570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Assess models using accuracy, precision, recall, and F1-score.</a:t>
            </a:r>
            <a:endParaRPr lang="en-US" sz="1350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5575" y="6688336"/>
            <a:ext cx="880467" cy="1056680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2802136" y="6864429"/>
            <a:ext cx="2201347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Decision Support</a:t>
            </a:r>
            <a:endParaRPr lang="en-US" sz="1700" dirty="0"/>
          </a:p>
        </p:txBody>
      </p:sp>
      <p:sp>
        <p:nvSpPr>
          <p:cNvPr id="20" name="Text 13"/>
          <p:cNvSpPr/>
          <p:nvPr/>
        </p:nvSpPr>
        <p:spPr>
          <a:xfrm>
            <a:off x="2802136" y="7245191"/>
            <a:ext cx="10082570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Deploy the most effective model for early breast cancer diagnosis.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05406" y="1187887"/>
            <a:ext cx="1955363" cy="332184"/>
          </a:xfrm>
          <a:prstGeom prst="roundRect">
            <a:avLst>
              <a:gd name="adj" fmla="val 17891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6211491" y="1240869"/>
            <a:ext cx="1743194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ALGORITHMS EXPLAINED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6105406" y="1590794"/>
            <a:ext cx="6799183" cy="55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AI Algorithms for Classification</a:t>
            </a:r>
            <a:endParaRPr lang="en-US" sz="3450" dirty="0"/>
          </a:p>
        </p:txBody>
      </p:sp>
      <p:sp>
        <p:nvSpPr>
          <p:cNvPr id="6" name="Text 3"/>
          <p:cNvSpPr/>
          <p:nvPr/>
        </p:nvSpPr>
        <p:spPr>
          <a:xfrm>
            <a:off x="6105406" y="2408753"/>
            <a:ext cx="7905988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This project utilizes three supervised learning algorithms, each with unique strengths, to classify breast tumors.</a:t>
            </a:r>
            <a:endParaRPr lang="en-US" sz="13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05406" y="3173730"/>
            <a:ext cx="442079" cy="44207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68465" y="3278743"/>
            <a:ext cx="2210872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Logistic Regression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6768465" y="3661172"/>
            <a:ext cx="7242929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statistical classification technique for binary outcomes, providing probabilities and interpretable coefficients. Ideal for understanding feature effects.</a:t>
            </a:r>
            <a:endParaRPr lang="en-US" sz="13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05406" y="4580930"/>
            <a:ext cx="442079" cy="44207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768465" y="4685943"/>
            <a:ext cx="2228612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Decision Tree Classifier</a:t>
            </a: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6768465" y="5068372"/>
            <a:ext cx="7242929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rule-based model that divides datasets based on characteristic thresholds, creating clear decision pathways. User-friendly and visualizable.</a:t>
            </a:r>
            <a:endParaRPr lang="en-US" sz="13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05406" y="5988129"/>
            <a:ext cx="442079" cy="44207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768465" y="6093142"/>
            <a:ext cx="2650450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K-Nearest Neighbors (KNN)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6768465" y="6475571"/>
            <a:ext cx="7242929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An instance-based learning algorithm that classifies based on the proximity of nearest instances in feature space, using similarity measurements.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744510" y="398383"/>
            <a:ext cx="1578650" cy="271582"/>
          </a:xfrm>
          <a:prstGeom prst="roundRect">
            <a:avLst>
              <a:gd name="adj" fmla="val 17881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2831187" y="441722"/>
            <a:ext cx="1405295" cy="184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DEVELOPMENT PROCESS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2744510" y="727710"/>
            <a:ext cx="7131248" cy="451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From Data to Model: A Step-by-Step Journey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2744510" y="1396008"/>
            <a:ext cx="9141262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Our development process ensures data integrity, optimal feature preparation, and robust model training for accurate breast cancer diagnosis.</a:t>
            </a:r>
            <a:endParaRPr lang="en-US" sz="1100" dirty="0"/>
          </a:p>
        </p:txBody>
      </p:sp>
      <p:sp>
        <p:nvSpPr>
          <p:cNvPr id="6" name="Shape 4"/>
          <p:cNvSpPr/>
          <p:nvPr/>
        </p:nvSpPr>
        <p:spPr>
          <a:xfrm>
            <a:off x="7307461" y="2020967"/>
            <a:ext cx="15240" cy="5810250"/>
          </a:xfrm>
          <a:prstGeom prst="roundRect">
            <a:avLst>
              <a:gd name="adj" fmla="val 39830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734235" y="2175867"/>
            <a:ext cx="433507" cy="15240"/>
          </a:xfrm>
          <a:prstGeom prst="roundRect">
            <a:avLst>
              <a:gd name="adj" fmla="val 39830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152501" y="2020967"/>
            <a:ext cx="325160" cy="325160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206675" y="2047994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4436388" y="2070616"/>
            <a:ext cx="2156103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Acquisition &amp; Loading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2744510" y="2383036"/>
            <a:ext cx="3847981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Importing the dataset and verifying its structural integrity.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7462421" y="3042880"/>
            <a:ext cx="433507" cy="15240"/>
          </a:xfrm>
          <a:prstGeom prst="roundRect">
            <a:avLst>
              <a:gd name="adj" fmla="val 39830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7152501" y="2887980"/>
            <a:ext cx="325160" cy="325160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206675" y="2915007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8037671" y="2937629"/>
            <a:ext cx="1806535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Structural Inspection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8037671" y="3250049"/>
            <a:ext cx="3848100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Checking dataset shape, column names, and data types.</a:t>
            </a:r>
            <a:endParaRPr lang="en-US" sz="1100" dirty="0"/>
          </a:p>
        </p:txBody>
      </p:sp>
      <p:sp>
        <p:nvSpPr>
          <p:cNvPr id="17" name="Shape 15"/>
          <p:cNvSpPr/>
          <p:nvPr/>
        </p:nvSpPr>
        <p:spPr>
          <a:xfrm>
            <a:off x="6734235" y="3790236"/>
            <a:ext cx="433507" cy="15240"/>
          </a:xfrm>
          <a:prstGeom prst="roundRect">
            <a:avLst>
              <a:gd name="adj" fmla="val 39830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7152501" y="3635335"/>
            <a:ext cx="325160" cy="325160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206675" y="3662363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4610695" y="3684984"/>
            <a:ext cx="1981795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Quality Assessment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2744510" y="3997404"/>
            <a:ext cx="3847981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Analyzing missing values and removing null columns.</a:t>
            </a:r>
            <a:endParaRPr lang="en-US" sz="1100" dirty="0"/>
          </a:p>
        </p:txBody>
      </p:sp>
      <p:sp>
        <p:nvSpPr>
          <p:cNvPr id="22" name="Shape 20"/>
          <p:cNvSpPr/>
          <p:nvPr/>
        </p:nvSpPr>
        <p:spPr>
          <a:xfrm>
            <a:off x="7462421" y="4537710"/>
            <a:ext cx="433507" cy="15240"/>
          </a:xfrm>
          <a:prstGeom prst="roundRect">
            <a:avLst>
              <a:gd name="adj" fmla="val 39830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7152501" y="4382810"/>
            <a:ext cx="325160" cy="325160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206675" y="4409837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1700" dirty="0"/>
          </a:p>
        </p:txBody>
      </p:sp>
      <p:sp>
        <p:nvSpPr>
          <p:cNvPr id="25" name="Text 23"/>
          <p:cNvSpPr/>
          <p:nvPr/>
        </p:nvSpPr>
        <p:spPr>
          <a:xfrm>
            <a:off x="8037671" y="4432459"/>
            <a:ext cx="2419588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Statistical Data Understanding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8037671" y="4744879"/>
            <a:ext cx="3848100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Descriptive statistics, target variable, and feature distribution analysis.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6734235" y="5285184"/>
            <a:ext cx="433507" cy="15240"/>
          </a:xfrm>
          <a:prstGeom prst="roundRect">
            <a:avLst>
              <a:gd name="adj" fmla="val 39830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7152501" y="5130284"/>
            <a:ext cx="325160" cy="325160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206675" y="5157311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5</a:t>
            </a:r>
            <a:endParaRPr lang="en-US" sz="1700" dirty="0"/>
          </a:p>
        </p:txBody>
      </p:sp>
      <p:sp>
        <p:nvSpPr>
          <p:cNvPr id="30" name="Text 28"/>
          <p:cNvSpPr/>
          <p:nvPr/>
        </p:nvSpPr>
        <p:spPr>
          <a:xfrm>
            <a:off x="4785955" y="5179933"/>
            <a:ext cx="1806535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Outlier Detection</a:t>
            </a:r>
            <a:endParaRPr lang="en-US" sz="1400" dirty="0"/>
          </a:p>
        </p:txBody>
      </p:sp>
      <p:sp>
        <p:nvSpPr>
          <p:cNvPr id="31" name="Text 29"/>
          <p:cNvSpPr/>
          <p:nvPr/>
        </p:nvSpPr>
        <p:spPr>
          <a:xfrm>
            <a:off x="2744510" y="5492353"/>
            <a:ext cx="3847981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Identifying extreme values using boxplot visualization.</a:t>
            </a:r>
            <a:endParaRPr lang="en-US" sz="1100" dirty="0"/>
          </a:p>
        </p:txBody>
      </p:sp>
      <p:sp>
        <p:nvSpPr>
          <p:cNvPr id="32" name="Shape 30"/>
          <p:cNvSpPr/>
          <p:nvPr/>
        </p:nvSpPr>
        <p:spPr>
          <a:xfrm>
            <a:off x="7462421" y="6032659"/>
            <a:ext cx="433507" cy="15240"/>
          </a:xfrm>
          <a:prstGeom prst="roundRect">
            <a:avLst>
              <a:gd name="adj" fmla="val 39830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7152501" y="5877758"/>
            <a:ext cx="325160" cy="325160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7206675" y="5904786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6</a:t>
            </a:r>
            <a:endParaRPr lang="en-US" sz="1700" dirty="0"/>
          </a:p>
        </p:txBody>
      </p:sp>
      <p:sp>
        <p:nvSpPr>
          <p:cNvPr id="35" name="Text 33"/>
          <p:cNvSpPr/>
          <p:nvPr/>
        </p:nvSpPr>
        <p:spPr>
          <a:xfrm>
            <a:off x="8037671" y="5927408"/>
            <a:ext cx="1806535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Feature Preparation</a:t>
            </a:r>
            <a:endParaRPr lang="en-US" sz="1400" dirty="0"/>
          </a:p>
        </p:txBody>
      </p:sp>
      <p:sp>
        <p:nvSpPr>
          <p:cNvPr id="36" name="Text 34"/>
          <p:cNvSpPr/>
          <p:nvPr/>
        </p:nvSpPr>
        <p:spPr>
          <a:xfrm>
            <a:off x="8037671" y="6239827"/>
            <a:ext cx="3848100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Encoding target variable, separating features, and scaling.</a:t>
            </a:r>
            <a:endParaRPr lang="en-US" sz="1100" dirty="0"/>
          </a:p>
        </p:txBody>
      </p:sp>
      <p:sp>
        <p:nvSpPr>
          <p:cNvPr id="37" name="Shape 35"/>
          <p:cNvSpPr/>
          <p:nvPr/>
        </p:nvSpPr>
        <p:spPr>
          <a:xfrm>
            <a:off x="6734235" y="6780133"/>
            <a:ext cx="433507" cy="15240"/>
          </a:xfrm>
          <a:prstGeom prst="roundRect">
            <a:avLst>
              <a:gd name="adj" fmla="val 39830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7152501" y="6625233"/>
            <a:ext cx="325160" cy="325160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7206675" y="6652260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7</a:t>
            </a:r>
            <a:endParaRPr lang="en-US" sz="1700" dirty="0"/>
          </a:p>
        </p:txBody>
      </p:sp>
      <p:sp>
        <p:nvSpPr>
          <p:cNvPr id="40" name="Text 38"/>
          <p:cNvSpPr/>
          <p:nvPr/>
        </p:nvSpPr>
        <p:spPr>
          <a:xfrm>
            <a:off x="4785955" y="6674882"/>
            <a:ext cx="1806535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Partitioning</a:t>
            </a:r>
            <a:endParaRPr lang="en-US" sz="1400" dirty="0"/>
          </a:p>
        </p:txBody>
      </p:sp>
      <p:sp>
        <p:nvSpPr>
          <p:cNvPr id="41" name="Text 39"/>
          <p:cNvSpPr/>
          <p:nvPr/>
        </p:nvSpPr>
        <p:spPr>
          <a:xfrm>
            <a:off x="2744510" y="6987302"/>
            <a:ext cx="3847981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Splitting data into training (80%) and testing (20%) sets.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59487" y="968216"/>
            <a:ext cx="2142887" cy="353973"/>
          </a:xfrm>
          <a:prstGeom prst="roundRect">
            <a:avLst>
              <a:gd name="adj" fmla="val 17887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72478" y="1024652"/>
            <a:ext cx="1916906" cy="241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MODEL IMPLEMENTATION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659487" y="1397556"/>
            <a:ext cx="7825026" cy="1177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Logistic Regression: Optimized for Safety</a:t>
            </a:r>
            <a:endParaRPr lang="en-US" sz="3700" dirty="0"/>
          </a:p>
        </p:txBody>
      </p:sp>
      <p:sp>
        <p:nvSpPr>
          <p:cNvPr id="6" name="Text 3"/>
          <p:cNvSpPr/>
          <p:nvPr/>
        </p:nvSpPr>
        <p:spPr>
          <a:xfrm>
            <a:off x="659487" y="2857976"/>
            <a:ext cx="7825026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 conducted multiple trials to fine-tune Logistic Regression, prioritizing high recall and low false negatives for medical diagnostic safety.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59487" y="3672840"/>
            <a:ext cx="3818334" cy="2299454"/>
          </a:xfrm>
          <a:prstGeom prst="roundRect">
            <a:avLst>
              <a:gd name="adj" fmla="val 344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855464" y="3868817"/>
            <a:ext cx="2651879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Trial 1: Default Parameters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55464" y="4276130"/>
            <a:ext cx="3426381" cy="904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Accuracy: 0.9737, Recall: 0.9535. Good baseline, but recall needs improvement.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4666178" y="3672840"/>
            <a:ext cx="3818334" cy="2299454"/>
          </a:xfrm>
          <a:prstGeom prst="roundRect">
            <a:avLst>
              <a:gd name="adj" fmla="val 344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4862155" y="3868817"/>
            <a:ext cx="3426381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Trial 2: Strong Regularization (C=0.01)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4862155" y="4570452"/>
            <a:ext cx="3426381" cy="1205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Accuracy: 0.9825, Recall: 0.9767. Highest accuracy and F1-score, with only 1 false negative. </a:t>
            </a:r>
            <a:r>
              <a:rPr lang="en-US" sz="1450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Most effective for clinical safety.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59487" y="6160651"/>
            <a:ext cx="7825026" cy="1100733"/>
          </a:xfrm>
          <a:prstGeom prst="roundRect">
            <a:avLst>
              <a:gd name="adj" fmla="val 719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55464" y="6356628"/>
            <a:ext cx="2467689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Trial 3: Optimized (C=10)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55464" y="6763941"/>
            <a:ext cx="7433072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Accuracy: 0.9737, Recall: 0.9767. High recall, but slightly reduced precision.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28442" y="311825"/>
            <a:ext cx="1289209" cy="213003"/>
          </a:xfrm>
          <a:prstGeom prst="roundRect">
            <a:avLst>
              <a:gd name="adj" fmla="val 17890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796427" y="345758"/>
            <a:ext cx="115323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MODEL IMPLEMENTATION</a:t>
            </a:r>
            <a:endParaRPr lang="en-US" sz="700" dirty="0"/>
          </a:p>
        </p:txBody>
      </p:sp>
      <p:sp>
        <p:nvSpPr>
          <p:cNvPr id="4" name="Text 2"/>
          <p:cNvSpPr/>
          <p:nvPr/>
        </p:nvSpPr>
        <p:spPr>
          <a:xfrm>
            <a:off x="3728442" y="570190"/>
            <a:ext cx="52720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Decision Tree &amp; KNN: Performance Insights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728442" y="1094542"/>
            <a:ext cx="717339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Decision Tree and K-Nearest Neighbors models were also rigorously tested and optimized, revealing their strengths and limitations in breast cancer diagnosis.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728442" y="1698308"/>
            <a:ext cx="1714738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Decision Tree Classifier</a:t>
            </a:r>
            <a:endParaRPr lang="en-US" sz="13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442" y="2038469"/>
            <a:ext cx="3448288" cy="3448288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3728442" y="5674519"/>
            <a:ext cx="56674" cy="56674"/>
          </a:xfrm>
          <a:prstGeom prst="roundRect">
            <a:avLst>
              <a:gd name="adj" fmla="val 806719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3898463" y="5614273"/>
            <a:ext cx="142374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Trial 1: Unlimited Depth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3898463" y="5904786"/>
            <a:ext cx="327826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Overfitted, high training accuracy but low test accuracy (0.9474). Not reliable.</a:t>
            </a:r>
            <a:endParaRPr lang="en-US" sz="850" dirty="0"/>
          </a:p>
        </p:txBody>
      </p:sp>
      <p:sp>
        <p:nvSpPr>
          <p:cNvPr id="11" name="Shape 8"/>
          <p:cNvSpPr/>
          <p:nvPr/>
        </p:nvSpPr>
        <p:spPr>
          <a:xfrm>
            <a:off x="3728442" y="6554748"/>
            <a:ext cx="56674" cy="56674"/>
          </a:xfrm>
          <a:prstGeom prst="roundRect">
            <a:avLst>
              <a:gd name="adj" fmla="val 806719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3898463" y="6494502"/>
            <a:ext cx="230052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Trial 2: Shallow Depth (max_depth=3)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3898463" y="6785015"/>
            <a:ext cx="327826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Underfitted, poor recall (0.9070). Too simplistic for complex interactions.</a:t>
            </a:r>
            <a:endParaRPr lang="en-US" sz="850" dirty="0"/>
          </a:p>
        </p:txBody>
      </p:sp>
      <p:sp>
        <p:nvSpPr>
          <p:cNvPr id="14" name="Shape 11"/>
          <p:cNvSpPr/>
          <p:nvPr/>
        </p:nvSpPr>
        <p:spPr>
          <a:xfrm>
            <a:off x="3728442" y="7434977"/>
            <a:ext cx="56674" cy="56674"/>
          </a:xfrm>
          <a:prstGeom prst="roundRect">
            <a:avLst>
              <a:gd name="adj" fmla="val 806719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3898463" y="7374731"/>
            <a:ext cx="3278267" cy="354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Trial 3: Optimized (max_depth=5, min_samples_leaf=2)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3898463" y="7842409"/>
            <a:ext cx="327826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Best accuracy (0.9561) and F1-score (0.9412) for Decision Tree. Better, but less stable than Logistic Regression.</a:t>
            </a:r>
            <a:endParaRPr lang="en-US" sz="850" dirty="0"/>
          </a:p>
        </p:txBody>
      </p:sp>
      <p:sp>
        <p:nvSpPr>
          <p:cNvPr id="17" name="Text 14"/>
          <p:cNvSpPr/>
          <p:nvPr/>
        </p:nvSpPr>
        <p:spPr>
          <a:xfrm>
            <a:off x="7461052" y="1698308"/>
            <a:ext cx="2039303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K-Nearest Neighbors (KNN)</a:t>
            </a:r>
            <a:endParaRPr lang="en-US" sz="1300" dirty="0"/>
          </a:p>
        </p:txBody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052" y="2038469"/>
            <a:ext cx="3448288" cy="3448288"/>
          </a:xfrm>
          <a:prstGeom prst="rect">
            <a:avLst/>
          </a:prstGeom>
        </p:spPr>
      </p:pic>
      <p:sp>
        <p:nvSpPr>
          <p:cNvPr id="19" name="Shape 15"/>
          <p:cNvSpPr/>
          <p:nvPr/>
        </p:nvSpPr>
        <p:spPr>
          <a:xfrm>
            <a:off x="7461052" y="5674519"/>
            <a:ext cx="56674" cy="56674"/>
          </a:xfrm>
          <a:prstGeom prst="roundRect">
            <a:avLst>
              <a:gd name="adj" fmla="val 806719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6"/>
          <p:cNvSpPr/>
          <p:nvPr/>
        </p:nvSpPr>
        <p:spPr>
          <a:xfrm>
            <a:off x="7631073" y="561427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Trial 1: k=1</a:t>
            </a:r>
            <a:endParaRPr lang="en-US" sz="1100" dirty="0"/>
          </a:p>
        </p:txBody>
      </p:sp>
      <p:sp>
        <p:nvSpPr>
          <p:cNvPr id="21" name="Text 17"/>
          <p:cNvSpPr/>
          <p:nvPr/>
        </p:nvSpPr>
        <p:spPr>
          <a:xfrm>
            <a:off x="7631073" y="5904786"/>
            <a:ext cx="327826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Highly sensitive to noise, low test accuracy (0.9386). Overspecifies training data.</a:t>
            </a:r>
            <a:endParaRPr lang="en-US" sz="850" dirty="0"/>
          </a:p>
        </p:txBody>
      </p:sp>
      <p:sp>
        <p:nvSpPr>
          <p:cNvPr id="22" name="Shape 18"/>
          <p:cNvSpPr/>
          <p:nvPr/>
        </p:nvSpPr>
        <p:spPr>
          <a:xfrm>
            <a:off x="7461052" y="6554748"/>
            <a:ext cx="56674" cy="56674"/>
          </a:xfrm>
          <a:prstGeom prst="roundRect">
            <a:avLst>
              <a:gd name="adj" fmla="val 806719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19"/>
          <p:cNvSpPr/>
          <p:nvPr/>
        </p:nvSpPr>
        <p:spPr>
          <a:xfrm>
            <a:off x="7631073" y="649450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Trial 2: k=5</a:t>
            </a:r>
            <a:endParaRPr lang="en-US" sz="1100" dirty="0"/>
          </a:p>
        </p:txBody>
      </p:sp>
      <p:sp>
        <p:nvSpPr>
          <p:cNvPr id="24" name="Text 20"/>
          <p:cNvSpPr/>
          <p:nvPr/>
        </p:nvSpPr>
        <p:spPr>
          <a:xfrm>
            <a:off x="7631073" y="6785015"/>
            <a:ext cx="327826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Improved generalization, better recall than k=1. Moderate performance (0.9474).</a:t>
            </a:r>
            <a:endParaRPr lang="en-US" sz="850" dirty="0"/>
          </a:p>
        </p:txBody>
      </p:sp>
      <p:sp>
        <p:nvSpPr>
          <p:cNvPr id="25" name="Shape 21"/>
          <p:cNvSpPr/>
          <p:nvPr/>
        </p:nvSpPr>
        <p:spPr>
          <a:xfrm>
            <a:off x="7461052" y="7434977"/>
            <a:ext cx="56674" cy="56674"/>
          </a:xfrm>
          <a:prstGeom prst="roundRect">
            <a:avLst>
              <a:gd name="adj" fmla="val 806719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2"/>
          <p:cNvSpPr/>
          <p:nvPr/>
        </p:nvSpPr>
        <p:spPr>
          <a:xfrm>
            <a:off x="7631073" y="7374731"/>
            <a:ext cx="1880830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Trial 3: Optimal k=9 (weighted)</a:t>
            </a:r>
            <a:endParaRPr lang="en-US" sz="1100" dirty="0"/>
          </a:p>
        </p:txBody>
      </p:sp>
      <p:sp>
        <p:nvSpPr>
          <p:cNvPr id="27" name="Text 23"/>
          <p:cNvSpPr/>
          <p:nvPr/>
        </p:nvSpPr>
        <p:spPr>
          <a:xfrm>
            <a:off x="7631073" y="7665244"/>
            <a:ext cx="327826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Highest accuracy (0.9649) and F1-score (0.9535) for KNN. Good recall and low false negatives. Computationally intensive for large datasets.</a:t>
            </a:r>
            <a:endParaRPr lang="en-US" sz="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</TotalTime>
  <Words>1169</Words>
  <Application>Microsoft Office PowerPoint</Application>
  <PresentationFormat>Custom</PresentationFormat>
  <Paragraphs>141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Kanit Light</vt:lpstr>
      <vt:lpstr>Martel Sans</vt:lpstr>
      <vt:lpstr>Calibri Light</vt:lpstr>
      <vt:lpstr>Calibri</vt:lpstr>
      <vt:lpstr>Arial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Anurodh Prasain</cp:lastModifiedBy>
  <cp:revision>2</cp:revision>
  <dcterms:created xsi:type="dcterms:W3CDTF">2026-01-19T18:37:05Z</dcterms:created>
  <dcterms:modified xsi:type="dcterms:W3CDTF">2026-01-19T18:39:47Z</dcterms:modified>
</cp:coreProperties>
</file>